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6" r:id="rId4"/>
    <p:sldId id="270" r:id="rId5"/>
    <p:sldId id="271" r:id="rId6"/>
    <p:sldId id="272" r:id="rId7"/>
    <p:sldId id="273" r:id="rId8"/>
    <p:sldId id="267" r:id="rId9"/>
    <p:sldId id="257" r:id="rId10"/>
    <p:sldId id="274" r:id="rId11"/>
    <p:sldId id="275" r:id="rId12"/>
    <p:sldId id="276" r:id="rId13"/>
    <p:sldId id="259" r:id="rId14"/>
    <p:sldId id="262" r:id="rId15"/>
    <p:sldId id="264" r:id="rId16"/>
    <p:sldId id="263" r:id="rId17"/>
    <p:sldId id="265" r:id="rId18"/>
    <p:sldId id="260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2777E-7E0E-4BA3-8BA9-AD9813A5EEE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F0BA8-8AE2-4B9B-B7EE-DD43555A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2081-7FE7-46A9-A766-550FE22AC13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2C8C-B2D4-4C12-92E7-134D22CFD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129590" cy="23574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itchFamily="18" charset="0"/>
              </a:rPr>
              <a:t>Методика обучения </a:t>
            </a:r>
            <a:br>
              <a:rPr lang="ru-RU" b="1" dirty="0" smtClean="0">
                <a:latin typeface="+mn-lt"/>
                <a:cs typeface="Times New Roman" pitchFamily="18" charset="0"/>
              </a:rPr>
            </a:br>
            <a:r>
              <a:rPr lang="ru-RU" b="1" dirty="0" smtClean="0">
                <a:latin typeface="+mn-lt"/>
                <a:cs typeface="Times New Roman" pitchFamily="18" charset="0"/>
              </a:rPr>
              <a:t>русскому языку как иностранному </a:t>
            </a:r>
            <a:br>
              <a:rPr lang="ru-RU" b="1" dirty="0" smtClean="0">
                <a:latin typeface="+mn-lt"/>
                <a:cs typeface="Times New Roman" pitchFamily="18" charset="0"/>
              </a:rPr>
            </a:br>
            <a:r>
              <a:rPr lang="ru-RU" b="1" dirty="0" smtClean="0">
                <a:latin typeface="+mn-lt"/>
                <a:cs typeface="Times New Roman" pitchFamily="18" charset="0"/>
              </a:rPr>
              <a:t>(РКИ)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286676" cy="175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Основные понятия методики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b="1" dirty="0" smtClean="0"/>
              <a:t>Цели обучения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35824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ea typeface="Tahoma" pitchFamily="34" charset="0"/>
                <a:cs typeface="Times New Roman" pitchFamily="18" charset="0"/>
              </a:rPr>
              <a:t>образовательная </a:t>
            </a:r>
            <a:r>
              <a:rPr lang="ru-RU" sz="3200" b="1" dirty="0" smtClean="0">
                <a:ea typeface="Tahoma" pitchFamily="34" charset="0"/>
                <a:cs typeface="Times New Roman" pitchFamily="18" charset="0"/>
              </a:rPr>
              <a:t>-</a:t>
            </a:r>
            <a:r>
              <a:rPr lang="en-US" sz="3200" b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приобретение знаний</a:t>
            </a:r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ea typeface="Tahoma" pitchFamily="34" charset="0"/>
                <a:cs typeface="Times New Roman" pitchFamily="18" charset="0"/>
              </a:rPr>
              <a:t> </a:t>
            </a:r>
            <a:endParaRPr lang="ru-RU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а</a:t>
            </a:r>
            <a:r>
              <a:rPr lang="ru-RU" sz="3200" dirty="0">
                <a:ea typeface="Tahoma" pitchFamily="34" charset="0"/>
                <a:cs typeface="Times New Roman" pitchFamily="18" charset="0"/>
              </a:rPr>
              <a:t>) </a:t>
            </a:r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лингвистических;</a:t>
            </a:r>
            <a:r>
              <a:rPr lang="en-US" sz="3200" dirty="0" smtClean="0">
                <a:ea typeface="Tahoma" pitchFamily="34" charset="0"/>
                <a:cs typeface="Times New Roman" pitchFamily="18" charset="0"/>
              </a:rPr>
              <a:t> </a:t>
            </a:r>
            <a:endParaRPr lang="ru-RU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endParaRPr lang="en-US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б</a:t>
            </a:r>
            <a:r>
              <a:rPr lang="ru-RU" sz="3200" dirty="0">
                <a:ea typeface="Tahoma" pitchFamily="34" charset="0"/>
                <a:cs typeface="Times New Roman" pitchFamily="18" charset="0"/>
              </a:rPr>
              <a:t>) </a:t>
            </a:r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страноведческих;</a:t>
            </a:r>
            <a:r>
              <a:rPr lang="en-US" sz="3200" dirty="0" smtClean="0">
                <a:ea typeface="Tahoma" pitchFamily="34" charset="0"/>
                <a:cs typeface="Times New Roman" pitchFamily="18" charset="0"/>
              </a:rPr>
              <a:t> </a:t>
            </a:r>
            <a:endParaRPr lang="ru-RU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в</a:t>
            </a:r>
            <a:r>
              <a:rPr lang="ru-RU" sz="3200" dirty="0">
                <a:ea typeface="Tahoma" pitchFamily="34" charset="0"/>
                <a:cs typeface="Times New Roman" pitchFamily="18" charset="0"/>
              </a:rPr>
              <a:t>) </a:t>
            </a:r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профессиональных;</a:t>
            </a:r>
            <a:r>
              <a:rPr lang="en-US" sz="3200" dirty="0" smtClean="0">
                <a:ea typeface="Tahoma" pitchFamily="34" charset="0"/>
                <a:cs typeface="Times New Roman" pitchFamily="18" charset="0"/>
              </a:rPr>
              <a:t> </a:t>
            </a:r>
            <a:endParaRPr lang="ru-RU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г</a:t>
            </a:r>
            <a:r>
              <a:rPr lang="ru-RU" sz="3200" dirty="0">
                <a:ea typeface="Tahoma" pitchFamily="34" charset="0"/>
                <a:cs typeface="Times New Roman" pitchFamily="18" charset="0"/>
              </a:rPr>
              <a:t>) </a:t>
            </a:r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универсальных</a:t>
            </a:r>
            <a:endParaRPr lang="en-US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schemeClr val="tx1"/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2200" dirty="0"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b="1" dirty="0" smtClean="0"/>
              <a:t>Цели обучения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50112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развивающая</a:t>
            </a:r>
            <a:r>
              <a:rPr lang="ru-RU" sz="3200" b="1" baseline="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baseline="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– развитие внимания, мышления, памяти, воображения, интуиции и </a:t>
            </a:r>
            <a:r>
              <a:rPr lang="ru-RU" sz="3200" baseline="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других свойств личности</a:t>
            </a:r>
          </a:p>
          <a:p>
            <a:pPr algn="ctr">
              <a:buFont typeface="Wingdings" pitchFamily="2" charset="2"/>
              <a:buChar char="v"/>
            </a:pPr>
            <a:endParaRPr lang="ru-RU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baseline="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Как изучение</a:t>
            </a:r>
            <a:r>
              <a:rPr lang="ru-RU" sz="32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языка помогает развивать воображение? А интуицию?</a:t>
            </a:r>
            <a:endParaRPr lang="en-US" sz="3200" baseline="0" dirty="0" smtClean="0">
              <a:solidFill>
                <a:schemeClr val="tx1"/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schemeClr val="tx1"/>
              </a:solidFill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b="1" dirty="0" smtClean="0"/>
              <a:t>Цели обучения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воспитательная –</a:t>
            </a:r>
          </a:p>
          <a:p>
            <a:pPr algn="ctr"/>
            <a:r>
              <a:rPr lang="ru-RU" sz="3200" dirty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формирование </a:t>
            </a:r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личности</a:t>
            </a:r>
            <a:r>
              <a:rPr lang="en-US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учащегося</a:t>
            </a:r>
            <a:r>
              <a:rPr lang="ru-RU" sz="3200" dirty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взаимопонимания</a:t>
            </a:r>
            <a:r>
              <a:rPr lang="en-US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между </a:t>
            </a:r>
            <a:r>
              <a:rPr lang="ru-RU" sz="3200" dirty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людьми </a:t>
            </a:r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разных</a:t>
            </a:r>
            <a:r>
              <a:rPr lang="en-US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национальностей</a:t>
            </a:r>
            <a:r>
              <a:rPr lang="ru-RU" sz="3200" dirty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, мотивов для изучения русского </a:t>
            </a:r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языка</a:t>
            </a:r>
          </a:p>
          <a:p>
            <a:pPr algn="ctr"/>
            <a:endParaRPr lang="ru-RU" sz="3200" dirty="0" smtClean="0">
              <a:solidFill>
                <a:schemeClr val="dk1"/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Какие мотивы изучения русского языка </a:t>
            </a:r>
          </a:p>
          <a:p>
            <a:pPr algn="ctr"/>
            <a:r>
              <a:rPr lang="ru-RU" sz="3200" dirty="0" smtClean="0">
                <a:solidFill>
                  <a:schemeClr val="dk1"/>
                </a:solidFill>
                <a:ea typeface="Tahoma" pitchFamily="34" charset="0"/>
                <a:cs typeface="Times New Roman" pitchFamily="18" charset="0"/>
              </a:rPr>
              <a:t>у ваших студентов? </a:t>
            </a:r>
            <a:endParaRPr lang="ru-RU" sz="3200" dirty="0"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Методические принципы </a:t>
            </a:r>
            <a:r>
              <a:rPr lang="ru-RU" b="1" dirty="0" smtClean="0"/>
              <a:t>обучения</a:t>
            </a:r>
            <a:endParaRPr lang="ru-RU" b="1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144000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коммуникативная направленность;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ситуативно-тематический принцип подачи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принцип функциональности;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принцип системности;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концентрическое распределение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изучение грамматики и лексики на синтаксической основе;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учет родного языка учащихся;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учет конкретных целей, условий и этапов обучения;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/>
              <a:t>Содержание обучения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143932" cy="542529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143932"/>
              </a:tblGrid>
              <a:tr h="162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2600" dirty="0" smtClean="0"/>
                        <a:t> </a:t>
                      </a:r>
                      <a:r>
                        <a:rPr lang="ru-RU" sz="2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Речевые навыки </a:t>
                      </a:r>
                      <a:r>
                        <a:rPr lang="ru-RU" sz="2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речевые операции, доведенные до уровня автоматизма, безошибочности и оптимального времени выполнения;</a:t>
                      </a:r>
                    </a:p>
                  </a:txBody>
                  <a:tcPr/>
                </a:tc>
              </a:tr>
              <a:tr h="1240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2600" dirty="0" smtClean="0"/>
                        <a:t> </a:t>
                      </a:r>
                      <a:r>
                        <a:rPr lang="ru-RU" sz="2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Речевые умения – </a:t>
                      </a:r>
                      <a:r>
                        <a:rPr lang="ru-RU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знаний и навыков в общении;</a:t>
                      </a:r>
                    </a:p>
                  </a:txBody>
                  <a:tcPr/>
                </a:tc>
              </a:tr>
              <a:tr h="11809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2600" dirty="0" smtClean="0"/>
                        <a:t> </a:t>
                      </a:r>
                      <a:r>
                        <a:rPr lang="ru-RU" sz="2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Языковой материал: </a:t>
                      </a:r>
                      <a:r>
                        <a:rPr lang="ru-RU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фонетика; словообразование; лексика; грамматика.</a:t>
                      </a:r>
                      <a:endParaRPr lang="ru-RU" sz="2600" dirty="0"/>
                    </a:p>
                  </a:txBody>
                  <a:tcPr/>
                </a:tc>
              </a:tr>
              <a:tr h="1240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2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Речевой материал - </a:t>
                      </a:r>
                      <a:r>
                        <a:rPr lang="ru-RU" sz="2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</a:t>
                      </a:r>
                      <a:r>
                        <a:rPr lang="ru-RU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ды речевой деятельности</a:t>
                      </a:r>
                      <a:r>
                        <a:rPr lang="ru-RU" sz="2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2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аудирование</a:t>
                      </a:r>
                      <a:r>
                        <a:rPr lang="ru-RU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говорение; чтение; письмо;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Знания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ru-RU" dirty="0" smtClean="0">
                <a:sym typeface="Wingdings" pitchFamily="2" charset="2"/>
              </a:rPr>
              <a:t>навыки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ru-RU" dirty="0" smtClean="0">
                <a:sym typeface="Wingdings" pitchFamily="2" charset="2"/>
              </a:rPr>
              <a:t>умения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знание грамматического материала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упражнения для автоматизации использования этого материала в речи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выработка умения пользоваться этим материалом в свободной речи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Компетенция </a:t>
            </a:r>
            <a:r>
              <a:rPr lang="ru-RU" sz="3600" dirty="0" smtClean="0"/>
              <a:t>– знания, навыки, умения, опыт, которые нужны, чтобы использовать иностранный язык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9"/>
            <a:ext cx="8229600" cy="41434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Компетенции: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языковая</a:t>
            </a:r>
            <a:r>
              <a:rPr lang="ru-RU" dirty="0" smtClean="0"/>
              <a:t> – способность воспринимать и использовать единицы языка;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речевая</a:t>
            </a:r>
            <a:r>
              <a:rPr lang="ru-RU" dirty="0" smtClean="0"/>
              <a:t> – способность понимать и строить речь по правилам;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коммуникативная</a:t>
            </a:r>
            <a:r>
              <a:rPr lang="ru-RU" dirty="0" smtClean="0"/>
              <a:t> – способность общаться на иностранном языке;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Процесс порождения речи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мотив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интенция (намерение)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выбор речевых средств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речь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конечная цель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/>
          <a:lstStyle/>
          <a:p>
            <a:r>
              <a:rPr lang="ru-RU" b="1" dirty="0" smtClean="0"/>
              <a:t>Средства обучения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5007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Учебный план / программа;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1"/>
                </a:solidFill>
              </a:rPr>
              <a:t> Учебник;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1"/>
                </a:solidFill>
              </a:rPr>
              <a:t> Учебные пособия;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1"/>
                </a:solidFill>
              </a:rPr>
              <a:t> Методическое пособие;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1"/>
                </a:solidFill>
              </a:rPr>
              <a:t> Справочная и научная литература;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1"/>
                </a:solidFill>
              </a:rPr>
              <a:t> Аудио и видеоматериалы, компьютерные программы;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tx1"/>
                </a:solidFill>
              </a:rPr>
              <a:t> Таблицы и схемы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выбрать учебник?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цели и их реализация;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учебные тексты: связь с реальностью, лексико-грамматическое соответствие темам, информативность, образность;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упражнения;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последовательность в описании грамматики;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словарь;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Связь методики с другими науками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571612"/>
          <a:ext cx="9144000" cy="450059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11093"/>
                <a:gridCol w="3009415"/>
                <a:gridCol w="2923492"/>
              </a:tblGrid>
              <a:tr h="15001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/>
                        <a:t>ЛИНГВИСТИКА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/>
                        <a:t>ДИДАКТИКА</a:t>
                      </a:r>
                      <a:endParaRPr lang="ru-RU" sz="2000" b="1" dirty="0"/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/>
                        <a:t>МЕТОДИКА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ru-RU" sz="2000" b="1" dirty="0"/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/>
                        <a:t>ЛИНГВОКУЛЬТУРОЛОГИЯ,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/>
                        <a:t>ЛИНГВОСТРАНОВЕДЕНИЕ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/>
                        <a:t>СОЦИОЛИНГВИСТИКА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/>
                        <a:t>МЕЖКУЛЬТУРНАЯ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/>
                        <a:t>КОММУНИКАЦИЯ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Взаимодействие на уроке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мотивация, познавательный интерес;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память (зрительная, слуховая, моторная);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тренировка памяти;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внимание и интерес;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доступность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подготовленность/пробелы в знаниях;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способ предъявления материала;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Некоторые важные аспекты межкультурной коммуникации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Отношение </a:t>
            </a:r>
            <a:r>
              <a:rPr lang="ru-RU" dirty="0" smtClean="0"/>
              <a:t>ко времени в разных </a:t>
            </a:r>
            <a:r>
              <a:rPr lang="ru-RU" dirty="0" smtClean="0"/>
              <a:t>культурах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789_535_fixedwid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285992"/>
            <a:ext cx="6005199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Некоторые важные аспекты межкультурной коммуникации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Отношение </a:t>
            </a:r>
            <a:r>
              <a:rPr lang="ru-RU" dirty="0" smtClean="0"/>
              <a:t>к </a:t>
            </a:r>
            <a:r>
              <a:rPr lang="ru-RU" dirty="0" smtClean="0"/>
              <a:t>личному пространству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gettyimages-200295721-001-612x612.jpg"/>
          <p:cNvPicPr>
            <a:picLocks noChangeAspect="1"/>
          </p:cNvPicPr>
          <p:nvPr/>
        </p:nvPicPr>
        <p:blipFill>
          <a:blip r:embed="rId2"/>
          <a:srcRect l="17740" r="9757" b="38470"/>
          <a:stretch>
            <a:fillRect/>
          </a:stretch>
        </p:blipFill>
        <p:spPr>
          <a:xfrm>
            <a:off x="1785918" y="2285992"/>
            <a:ext cx="5841445" cy="3944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Некоторые важные аспекты межкультурной коммуникации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Невербальная </a:t>
            </a:r>
            <a:r>
              <a:rPr lang="ru-RU" dirty="0" smtClean="0"/>
              <a:t>коммуникация: жесты, мимика, зрительный контакт, тактильный </a:t>
            </a:r>
            <a:r>
              <a:rPr lang="ru-RU" dirty="0" smtClean="0"/>
              <a:t>контакт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09-03-17_non-verbal-arabic-hand-gesture-to-w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928934"/>
            <a:ext cx="4375988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Некоторые важные аспекты межкультурной коммуникации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Индивидуализм </a:t>
            </a:r>
            <a:r>
              <a:rPr lang="ru-RU" dirty="0" smtClean="0"/>
              <a:t>и коллективизм;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ulture-is-here-to-stay-18-638.jpg"/>
          <p:cNvPicPr>
            <a:picLocks noChangeAspect="1"/>
          </p:cNvPicPr>
          <p:nvPr/>
        </p:nvPicPr>
        <p:blipFill>
          <a:blip r:embed="rId2"/>
          <a:srcRect b="13461"/>
          <a:stretch>
            <a:fillRect/>
          </a:stretch>
        </p:blipFill>
        <p:spPr>
          <a:xfrm>
            <a:off x="714348" y="2071678"/>
            <a:ext cx="7625937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Некоторые важные аспекты межкультурной коммуникации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8291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Национальный менталитет</a:t>
            </a:r>
          </a:p>
          <a:p>
            <a:pPr algn="ctr">
              <a:buNone/>
            </a:pPr>
            <a:r>
              <a:rPr lang="ru-RU" dirty="0" smtClean="0"/>
              <a:t>(определенный</a:t>
            </a:r>
            <a:r>
              <a:rPr lang="ru-RU" dirty="0" smtClean="0"/>
              <a:t>, присущий конкретной этнической группе людей стиль жизни и культуры, а также национальная система ценностей, взгляды и мировоззрение нации, общие черты характера. Устойчивость, неизменность, </a:t>
            </a:r>
            <a:r>
              <a:rPr lang="ru-RU" dirty="0" smtClean="0"/>
              <a:t>постоянство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это характерные свойства менталитета </a:t>
            </a:r>
            <a:r>
              <a:rPr lang="ru-RU" dirty="0" smtClean="0"/>
              <a:t>нации).</a:t>
            </a:r>
            <a:r>
              <a:rPr lang="ru-RU" dirty="0" smtClean="0"/>
              <a:t> 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Почему важно учитывать аспекты межкультурной коммуникации на занятиях по русскому языку как иностранному?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Если преподаватель не знает особенностей культуры студентов, на занятиях могут возникать различные неловкие ситуации, из которых придётся искать выход!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kisspng-smiley-emoticon-emoji-laughter-blushing-emoji-5ac217dacc0385.6819302115226695308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857760"/>
            <a:ext cx="2571738" cy="148589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b="1" dirty="0" smtClean="0"/>
              <a:t>Цели обучения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5011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ea typeface="Tahoma" pitchFamily="34" charset="0"/>
                <a:cs typeface="Times New Roman" pitchFamily="18" charset="0"/>
              </a:rPr>
              <a:t>Коммуникативная </a:t>
            </a:r>
            <a:r>
              <a:rPr lang="ru-RU" sz="3600" b="1" dirty="0" smtClean="0">
                <a:ea typeface="Tahoma" pitchFamily="34" charset="0"/>
                <a:cs typeface="Times New Roman" pitchFamily="18" charset="0"/>
              </a:rPr>
              <a:t>-</a:t>
            </a:r>
            <a:r>
              <a:rPr lang="en-US" sz="3600" b="1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ea typeface="Tahoma" pitchFamily="34" charset="0"/>
                <a:cs typeface="Times New Roman" pitchFamily="18" charset="0"/>
              </a:rPr>
              <a:t>овладение языком</a:t>
            </a:r>
          </a:p>
          <a:p>
            <a:pPr algn="ctr"/>
            <a:r>
              <a:rPr lang="ru-RU" sz="3600" dirty="0" smtClean="0">
                <a:ea typeface="Tahoma" pitchFamily="34" charset="0"/>
                <a:cs typeface="Times New Roman" pitchFamily="18" charset="0"/>
              </a:rPr>
              <a:t>как </a:t>
            </a:r>
            <a:r>
              <a:rPr lang="ru-RU" sz="3600" b="1" dirty="0" smtClean="0">
                <a:ea typeface="Tahoma" pitchFamily="34" charset="0"/>
                <a:cs typeface="Times New Roman" pitchFamily="18" charset="0"/>
              </a:rPr>
              <a:t>средством </a:t>
            </a:r>
            <a:r>
              <a:rPr lang="ru-RU" sz="3600" b="1" dirty="0" smtClean="0">
                <a:ea typeface="Tahoma" pitchFamily="34" charset="0"/>
                <a:cs typeface="Times New Roman" pitchFamily="18" charset="0"/>
              </a:rPr>
              <a:t>общения</a:t>
            </a:r>
          </a:p>
          <a:p>
            <a:pPr algn="ctr"/>
            <a:endParaRPr lang="ru-RU" sz="2200" b="1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С первых уроков важно приучать студентов </a:t>
            </a:r>
            <a:r>
              <a:rPr lang="ru-RU" sz="3200" u="sng" dirty="0" smtClean="0">
                <a:ea typeface="Tahoma" pitchFamily="34" charset="0"/>
                <a:cs typeface="Times New Roman" pitchFamily="18" charset="0"/>
              </a:rPr>
              <a:t>решать с помощью языка </a:t>
            </a:r>
          </a:p>
          <a:p>
            <a:pPr algn="ctr"/>
            <a:r>
              <a:rPr lang="ru-RU" sz="3200" u="sng" dirty="0" smtClean="0">
                <a:ea typeface="Tahoma" pitchFamily="34" charset="0"/>
                <a:cs typeface="Times New Roman" pitchFamily="18" charset="0"/>
              </a:rPr>
              <a:t>элементарные задачи</a:t>
            </a:r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.</a:t>
            </a:r>
          </a:p>
          <a:p>
            <a:pPr algn="ctr"/>
            <a:endParaRPr lang="ru-RU" sz="3200" dirty="0" smtClean="0"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ea typeface="Tahoma" pitchFamily="34" charset="0"/>
                <a:cs typeface="Times New Roman" pitchFamily="18" charset="0"/>
              </a:rPr>
              <a:t>Как вы думаете, какие это могут быть задачи?</a:t>
            </a:r>
          </a:p>
          <a:p>
            <a:pPr algn="ctr"/>
            <a:endParaRPr lang="ru-RU" sz="2200" dirty="0" smtClean="0"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4197</TotalTime>
  <Words>566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Методика обучения  русскому языку как иностранному  (РКИ)</vt:lpstr>
      <vt:lpstr>Связь методики с другими науками</vt:lpstr>
      <vt:lpstr>Некоторые важные аспекты межкультурной коммуникации</vt:lpstr>
      <vt:lpstr>Некоторые важные аспекты межкультурной коммуникации</vt:lpstr>
      <vt:lpstr>Некоторые важные аспекты межкультурной коммуникации</vt:lpstr>
      <vt:lpstr>Некоторые важные аспекты межкультурной коммуникации</vt:lpstr>
      <vt:lpstr>Некоторые важные аспекты межкультурной коммуникации</vt:lpstr>
      <vt:lpstr>Почему важно учитывать аспекты межкультурной коммуникации на занятиях по русскому языку как иностранному?</vt:lpstr>
      <vt:lpstr>Цели обучения</vt:lpstr>
      <vt:lpstr>Цели обучения</vt:lpstr>
      <vt:lpstr>Цели обучения</vt:lpstr>
      <vt:lpstr>Цели обучения</vt:lpstr>
      <vt:lpstr>Методические принципы обучения</vt:lpstr>
      <vt:lpstr>Содержание обучения</vt:lpstr>
      <vt:lpstr>Знания  навыки  умения </vt:lpstr>
      <vt:lpstr>Компетенция – знания, навыки, умения, опыт, которые нужны, чтобы использовать иностранный язык</vt:lpstr>
      <vt:lpstr>Процесс порождения речи</vt:lpstr>
      <vt:lpstr>Средства обучения</vt:lpstr>
      <vt:lpstr>Как выбрать учебник?</vt:lpstr>
      <vt:lpstr>Взаимодействие на уроке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Malfoy</dc:creator>
  <cp:lastModifiedBy>Malfoy</cp:lastModifiedBy>
  <cp:revision>42</cp:revision>
  <dcterms:created xsi:type="dcterms:W3CDTF">2017-11-18T20:31:40Z</dcterms:created>
  <dcterms:modified xsi:type="dcterms:W3CDTF">2019-12-03T15:46:20Z</dcterms:modified>
</cp:coreProperties>
</file>